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306" r:id="rId5"/>
    <p:sldId id="307" r:id="rId6"/>
    <p:sldId id="308" r:id="rId7"/>
    <p:sldId id="309" r:id="rId8"/>
    <p:sldId id="310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7EA"/>
    <a:srgbClr val="395F9B"/>
    <a:srgbClr val="2C6F5A"/>
    <a:srgbClr val="45A688"/>
    <a:srgbClr val="239368"/>
    <a:srgbClr val="5D89D7"/>
    <a:srgbClr val="2E8867"/>
    <a:srgbClr val="309370"/>
    <a:srgbClr val="368D75"/>
    <a:srgbClr val="4398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3"/>
    <p:restoredTop sz="94648"/>
  </p:normalViewPr>
  <p:slideViewPr>
    <p:cSldViewPr snapToGrid="0" snapToObjects="1">
      <p:cViewPr varScale="1">
        <p:scale>
          <a:sx n="110" d="100"/>
          <a:sy n="110" d="100"/>
        </p:scale>
        <p:origin x="3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OS\Nestorj.Hernandez\Documents\NESTOR%20JULIO%20HERNANDEZ\1-MADR\10-INDICADORES%20ECON&#211;MICOS\PIB\2019\II%20TRIMESTRE\PIB%20TRIMESTRAL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OS\Nestorj.Hernandez\Documents\NESTOR%20JULIO%20HERNANDEZ\1-MADR\10-INDICADORES%20ECON&#211;MICOS\PIB\2019\II%20TRIMESTRE\PIB%20TRIMESTR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OS\Nestorj.Hernandez\Documents\NESTOR%20JULIO%20HERNANDEZ\1-MADR\10-INDICADORES%20ECON&#211;MICOS\PIB\2019\II%20TRIMESTRE\PIB%20TRIMESTR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OS\Nestorj.Hernandez\Documents\NESTOR%20JULIO%20HERNANDEZ\1-MADR\10-INDICADORES%20ECON&#211;MICOS\PIB\2019\II%20TRIMESTRE\PIB%20TRIMESTR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648451274763873"/>
          <c:y val="5.8523558900563523E-2"/>
          <c:w val="0.52389003075956098"/>
          <c:h val="0.8749122290621311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'PIB RAMAS'!$A$58:$A$70</c:f>
              <c:strCache>
                <c:ptCount val="13"/>
                <c:pt idx="0">
                  <c:v>Producto Interno Bruto - PIB</c:v>
                </c:pt>
                <c:pt idx="1">
                  <c:v>Construcción</c:v>
                </c:pt>
                <c:pt idx="2">
                  <c:v>Industrias manufactureras</c:v>
                </c:pt>
                <c:pt idx="3">
                  <c:v>Explotación de minas y canteras</c:v>
                </c:pt>
                <c:pt idx="4">
                  <c:v>Agricultura, ganadería, caza, silvicultura y pesca</c:v>
                </c:pt>
                <c:pt idx="5">
                  <c:v>Suministro de electricidad, gas, vapor y aire acondicionado</c:v>
                </c:pt>
                <c:pt idx="6">
                  <c:v>Actividades artísticas, de entretenimiento y recreación</c:v>
                </c:pt>
                <c:pt idx="7">
                  <c:v>Administración pública y defensa</c:v>
                </c:pt>
                <c:pt idx="8">
                  <c:v>Actividades inmobiliarias</c:v>
                </c:pt>
                <c:pt idx="9">
                  <c:v>Actividades profesionales, científicas y técnicas</c:v>
                </c:pt>
                <c:pt idx="10">
                  <c:v>Información y comunicaciones</c:v>
                </c:pt>
                <c:pt idx="11">
                  <c:v>Actividades financieras y de seguros</c:v>
                </c:pt>
                <c:pt idx="12">
                  <c:v>Comercio al por mayor y al por menor</c:v>
                </c:pt>
              </c:strCache>
            </c:strRef>
          </c:cat>
          <c:val>
            <c:numRef>
              <c:f>'PIB RAMAS'!$B$58:$B$70</c:f>
              <c:numCache>
                <c:formatCode>_-* #,##0.0_-;\-* #,##0.0_-;_-* "-"??_-;_-@_-</c:formatCode>
                <c:ptCount val="13"/>
                <c:pt idx="0">
                  <c:v>2.9551010827113799</c:v>
                </c:pt>
                <c:pt idx="1">
                  <c:v>0.55688998289720359</c:v>
                </c:pt>
                <c:pt idx="2">
                  <c:v>0.61875675519513607</c:v>
                </c:pt>
                <c:pt idx="3">
                  <c:v>1.1894442261526876</c:v>
                </c:pt>
                <c:pt idx="4">
                  <c:v>1.4970405618734333</c:v>
                </c:pt>
                <c:pt idx="5">
                  <c:v>2.6294393895058192</c:v>
                </c:pt>
                <c:pt idx="6">
                  <c:v>2.892979223862028</c:v>
                </c:pt>
                <c:pt idx="7">
                  <c:v>3.0539081269649841</c:v>
                </c:pt>
                <c:pt idx="8">
                  <c:v>3.1047931748770168</c:v>
                </c:pt>
                <c:pt idx="9">
                  <c:v>3.5769212969028104</c:v>
                </c:pt>
                <c:pt idx="10">
                  <c:v>4.2309658876042278</c:v>
                </c:pt>
                <c:pt idx="11">
                  <c:v>4.5894973450009218</c:v>
                </c:pt>
                <c:pt idx="12">
                  <c:v>4.7900347036581081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65"/>
        <c:axId val="22795968"/>
        <c:axId val="22799232"/>
      </c:barChart>
      <c:catAx>
        <c:axId val="22795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799232"/>
        <c:crosses val="autoZero"/>
        <c:auto val="1"/>
        <c:lblAlgn val="ctr"/>
        <c:lblOffset val="100"/>
        <c:noMultiLvlLbl val="0"/>
      </c:catAx>
      <c:valAx>
        <c:axId val="22799232"/>
        <c:scaling>
          <c:orientation val="minMax"/>
        </c:scaling>
        <c:delete val="0"/>
        <c:axPos val="b"/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79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'PIB AGRO'!$A$32:$A$36</c:f>
              <c:strCache>
                <c:ptCount val="5"/>
                <c:pt idx="0">
                  <c:v>Agricultura, ganadería, caza, silvicultura y pesca</c:v>
                </c:pt>
                <c:pt idx="1">
                  <c:v>Ganadería</c:v>
                </c:pt>
                <c:pt idx="2">
                  <c:v>Cultivos Agrícolas</c:v>
                </c:pt>
                <c:pt idx="3">
                  <c:v>Silvicultura y extracción de madera</c:v>
                </c:pt>
                <c:pt idx="4">
                  <c:v>Pesca y acuicultura</c:v>
                </c:pt>
              </c:strCache>
            </c:strRef>
          </c:cat>
          <c:val>
            <c:numRef>
              <c:f>'PIB AGRO'!$B$32:$B$36</c:f>
              <c:numCache>
                <c:formatCode>_-* #,##0.0_-;\-* #,##0.0_-;_-* "-"??_-;_-@_-</c:formatCode>
                <c:ptCount val="5"/>
                <c:pt idx="0">
                  <c:v>1.4970405618734333</c:v>
                </c:pt>
                <c:pt idx="1">
                  <c:v>-0.31946307295496013</c:v>
                </c:pt>
                <c:pt idx="2">
                  <c:v>1.439301700127487</c:v>
                </c:pt>
                <c:pt idx="3">
                  <c:v>3.0023133096474197</c:v>
                </c:pt>
                <c:pt idx="4">
                  <c:v>16.899999999999295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65"/>
        <c:axId val="22799776"/>
        <c:axId val="22800320"/>
      </c:barChart>
      <c:catAx>
        <c:axId val="22799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800320"/>
        <c:crosses val="autoZero"/>
        <c:auto val="1"/>
        <c:lblAlgn val="ctr"/>
        <c:lblOffset val="100"/>
        <c:noMultiLvlLbl val="0"/>
      </c:catAx>
      <c:valAx>
        <c:axId val="22800320"/>
        <c:scaling>
          <c:orientation val="minMax"/>
        </c:scaling>
        <c:delete val="0"/>
        <c:axPos val="b"/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2799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'PIB RAMAS'!$A$75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"/>
              <c:layout>
                <c:manualLayout>
                  <c:x val="-3.586362493242571E-2"/>
                  <c:y val="4.76577371280003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9650033275184385E-2"/>
                  <c:y val="3.73749886278610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8591244364396277E-2"/>
                  <c:y val="-2.7808304368004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8.9586112071755736E-3"/>
                  <c:y val="2.5242129324314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'PIB RAMAS'!$B$74:$O$74</c:f>
              <c:strCache>
                <c:ptCount val="14"/>
                <c:pt idx="0">
                  <c:v>2006-II</c:v>
                </c:pt>
                <c:pt idx="1">
                  <c:v>2007-II</c:v>
                </c:pt>
                <c:pt idx="2">
                  <c:v>2008-II</c:v>
                </c:pt>
                <c:pt idx="3">
                  <c:v>2009-II</c:v>
                </c:pt>
                <c:pt idx="4">
                  <c:v>2010-II</c:v>
                </c:pt>
                <c:pt idx="5">
                  <c:v>2011-II</c:v>
                </c:pt>
                <c:pt idx="6">
                  <c:v>2012-II</c:v>
                </c:pt>
                <c:pt idx="7">
                  <c:v>2013-II</c:v>
                </c:pt>
                <c:pt idx="8">
                  <c:v>2014-II</c:v>
                </c:pt>
                <c:pt idx="9">
                  <c:v>2015-II</c:v>
                </c:pt>
                <c:pt idx="10">
                  <c:v>2016-II</c:v>
                </c:pt>
                <c:pt idx="11">
                  <c:v>2017-II</c:v>
                </c:pt>
                <c:pt idx="12">
                  <c:v>2018-II</c:v>
                </c:pt>
                <c:pt idx="13">
                  <c:v>2019-II</c:v>
                </c:pt>
              </c:strCache>
            </c:strRef>
          </c:cat>
          <c:val>
            <c:numRef>
              <c:f>'PIB RAMAS'!$B$75:$O$75</c:f>
              <c:numCache>
                <c:formatCode>_-* #,##0.0_-;\-* #,##0.0_-;_-* "-"??_-;_-@_-</c:formatCode>
                <c:ptCount val="14"/>
                <c:pt idx="0">
                  <c:v>0.45670515039064696</c:v>
                </c:pt>
                <c:pt idx="1">
                  <c:v>4.0210031312882961</c:v>
                </c:pt>
                <c:pt idx="2">
                  <c:v>0.16088201096140153</c:v>
                </c:pt>
                <c:pt idx="3">
                  <c:v>-1.9682238684436442</c:v>
                </c:pt>
                <c:pt idx="4">
                  <c:v>2.4471794295761953</c:v>
                </c:pt>
                <c:pt idx="5">
                  <c:v>1.1121409900067363</c:v>
                </c:pt>
                <c:pt idx="6">
                  <c:v>3.2706021802309238</c:v>
                </c:pt>
                <c:pt idx="7">
                  <c:v>9.8033342002617161</c:v>
                </c:pt>
                <c:pt idx="8">
                  <c:v>0.94286720425633064</c:v>
                </c:pt>
                <c:pt idx="9">
                  <c:v>3.414599377268317</c:v>
                </c:pt>
                <c:pt idx="10">
                  <c:v>1.6220006998001395</c:v>
                </c:pt>
                <c:pt idx="11">
                  <c:v>4.998153515298597</c:v>
                </c:pt>
                <c:pt idx="12">
                  <c:v>5.4330336495024483</c:v>
                </c:pt>
                <c:pt idx="13">
                  <c:v>1.4970405618734333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'PIB RAMAS'!$A$76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"/>
              <c:layout>
                <c:manualLayout>
                  <c:x val="-3.3509991728925208E-2"/>
                  <c:y val="-3.4050934440924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0570891339426714E-2"/>
                  <c:y val="-3.0867085465720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2924524542927209E-2"/>
                  <c:y val="-3.4050934440924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1156358525424706E-2"/>
                  <c:y val="-3.4050934440924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2.1741825711422701E-2"/>
                  <c:y val="-3.73749886278610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6139885339366764E-2"/>
                  <c:y val="-3.19666569328688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'PIB RAMAS'!$B$74:$O$74</c:f>
              <c:strCache>
                <c:ptCount val="14"/>
                <c:pt idx="0">
                  <c:v>2006-II</c:v>
                </c:pt>
                <c:pt idx="1">
                  <c:v>2007-II</c:v>
                </c:pt>
                <c:pt idx="2">
                  <c:v>2008-II</c:v>
                </c:pt>
                <c:pt idx="3">
                  <c:v>2009-II</c:v>
                </c:pt>
                <c:pt idx="4">
                  <c:v>2010-II</c:v>
                </c:pt>
                <c:pt idx="5">
                  <c:v>2011-II</c:v>
                </c:pt>
                <c:pt idx="6">
                  <c:v>2012-II</c:v>
                </c:pt>
                <c:pt idx="7">
                  <c:v>2013-II</c:v>
                </c:pt>
                <c:pt idx="8">
                  <c:v>2014-II</c:v>
                </c:pt>
                <c:pt idx="9">
                  <c:v>2015-II</c:v>
                </c:pt>
                <c:pt idx="10">
                  <c:v>2016-II</c:v>
                </c:pt>
                <c:pt idx="11">
                  <c:v>2017-II</c:v>
                </c:pt>
                <c:pt idx="12">
                  <c:v>2018-II</c:v>
                </c:pt>
                <c:pt idx="13">
                  <c:v>2019-II</c:v>
                </c:pt>
              </c:strCache>
            </c:strRef>
          </c:cat>
          <c:val>
            <c:numRef>
              <c:f>'PIB RAMAS'!$B$76:$O$76</c:f>
              <c:numCache>
                <c:formatCode>_-* #,##0.0_-;\-* #,##0.0_-;_-* "-"??_-;_-@_-</c:formatCode>
                <c:ptCount val="14"/>
                <c:pt idx="0">
                  <c:v>5.3109828024084891</c:v>
                </c:pt>
                <c:pt idx="1">
                  <c:v>7.0796679837405634</c:v>
                </c:pt>
                <c:pt idx="2">
                  <c:v>4.8368488013738755</c:v>
                </c:pt>
                <c:pt idx="3">
                  <c:v>0.59214966409639658</c:v>
                </c:pt>
                <c:pt idx="4">
                  <c:v>4.3997122281541863</c:v>
                </c:pt>
                <c:pt idx="5">
                  <c:v>7.0128514303402056</c:v>
                </c:pt>
                <c:pt idx="6">
                  <c:v>4.9514222290047769</c:v>
                </c:pt>
                <c:pt idx="7">
                  <c:v>4.5612076609771464</c:v>
                </c:pt>
                <c:pt idx="8">
                  <c:v>3.8738941136420948</c:v>
                </c:pt>
                <c:pt idx="9">
                  <c:v>3.2405439954380313</c:v>
                </c:pt>
                <c:pt idx="10">
                  <c:v>2.0231573046794722</c:v>
                </c:pt>
                <c:pt idx="11">
                  <c:v>1.2815986071015999</c:v>
                </c:pt>
                <c:pt idx="12">
                  <c:v>2.930938030074131</c:v>
                </c:pt>
                <c:pt idx="13">
                  <c:v>2.9551010827113799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437888"/>
        <c:axId val="118430816"/>
      </c:lineChart>
      <c:catAx>
        <c:axId val="11843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8430816"/>
        <c:crosses val="autoZero"/>
        <c:auto val="1"/>
        <c:lblAlgn val="ctr"/>
        <c:lblOffset val="100"/>
        <c:noMultiLvlLbl val="0"/>
      </c:catAx>
      <c:valAx>
        <c:axId val="118430816"/>
        <c:scaling>
          <c:orientation val="minMax"/>
        </c:scaling>
        <c:delete val="1"/>
        <c:axPos val="l"/>
        <c:numFmt formatCode="_-* #,##0.0_-;\-* #,##0.0_-;_-* &quot;-&quot;??_-;_-@_-" sourceLinked="1"/>
        <c:majorTickMark val="none"/>
        <c:minorTickMark val="none"/>
        <c:tickLblPos val="nextTo"/>
        <c:crossAx val="11843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0070C0"/>
          </a:solidFill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445464504195134"/>
          <c:y val="0.17480194632251578"/>
          <c:w val="0.75225275202471442"/>
          <c:h val="0.6592836575551993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8.2581582464437031E-2"/>
                  <c:y val="3.0930104494170087E-2"/>
                </c:manualLayout>
              </c:layout>
              <c:numFmt formatCode="0.00%" sourceLinked="0"/>
              <c:spPr>
                <a:noFill/>
                <a:ln>
                  <a:noFill/>
                  <a:prstDash val="dashDot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0140542079184286E-3"/>
                  <c:y val="-0.13905662924281284"/>
                </c:manualLayout>
              </c:layout>
              <c:numFmt formatCode="0.00%" sourceLinked="0"/>
              <c:spPr>
                <a:noFill/>
                <a:ln>
                  <a:noFill/>
                  <a:prstDash val="lgDashDot"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0744161851657"/>
                      <c:h val="0.1616980012104124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2.6634895813606185E-2"/>
                  <c:y val="3.786718003409526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1075871286110859E-2"/>
                  <c:y val="8.164696543172910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7470984184013033E-2"/>
                  <c:y val="4.290035910093355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6.6515071991688893E-2"/>
                  <c:y val="-6.034629952611654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6555127571447611E-2"/>
                  <c:y val="1.447052949732127E-2"/>
                </c:manualLayout>
              </c:layout>
              <c:numFmt formatCode="0.00%" sourceLinked="0"/>
              <c:spPr>
                <a:solidFill>
                  <a:srgbClr val="CBD7EA"/>
                </a:solidFill>
                <a:ln>
                  <a:noFill/>
                  <a:prstDash val="lgDashDotDot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4290966847475"/>
                      <c:h val="0.14746403403457986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0.1254105501236385"/>
                  <c:y val="-4.996817527200755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7097929746239426"/>
                  <c:y val="-0.104112228651731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3.0223845136342822E-2"/>
                  <c:y val="-7.81592076715473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9.6816500007502734E-2"/>
                  <c:y val="-8.956470744940002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5697299432399234"/>
                  <c:y val="-6.234361409120287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'PIB RAMAS'!$A$102:$A$113</c:f>
              <c:strCache>
                <c:ptCount val="12"/>
                <c:pt idx="0">
                  <c:v>Comercio al por mayor y al por menor</c:v>
                </c:pt>
                <c:pt idx="1">
                  <c:v>Administración pública y defensa</c:v>
                </c:pt>
                <c:pt idx="2">
                  <c:v>Industrias manufactureras</c:v>
                </c:pt>
                <c:pt idx="3">
                  <c:v>Actividades inmobiliarias</c:v>
                </c:pt>
                <c:pt idx="4">
                  <c:v>Actividades profesionales, científicas y técnicas</c:v>
                </c:pt>
                <c:pt idx="5">
                  <c:v>Construcción</c:v>
                </c:pt>
                <c:pt idx="6">
                  <c:v>Agricultura, ganadería, caza, silvicultura y pesca</c:v>
                </c:pt>
                <c:pt idx="7">
                  <c:v>Explotación de minas y canteras</c:v>
                </c:pt>
                <c:pt idx="8">
                  <c:v>Actividades financieras y de seguros</c:v>
                </c:pt>
                <c:pt idx="9">
                  <c:v>Suministro de electricidad, gas, vapor y aire acondicionado</c:v>
                </c:pt>
                <c:pt idx="10">
                  <c:v>Información y comunicaciones</c:v>
                </c:pt>
                <c:pt idx="11">
                  <c:v>Actividades artísticas, de entretenimiento y recreación</c:v>
                </c:pt>
              </c:strCache>
            </c:strRef>
          </c:cat>
          <c:val>
            <c:numRef>
              <c:f>'PIB RAMAS'!$B$102:$B$113</c:f>
              <c:numCache>
                <c:formatCode>#,##0</c:formatCode>
                <c:ptCount val="12"/>
                <c:pt idx="0">
                  <c:v>36969.257144410287</c:v>
                </c:pt>
                <c:pt idx="1">
                  <c:v>31415.033272662851</c:v>
                </c:pt>
                <c:pt idx="2">
                  <c:v>25561.494622604136</c:v>
                </c:pt>
                <c:pt idx="3">
                  <c:v>19526.400863901235</c:v>
                </c:pt>
                <c:pt idx="4">
                  <c:v>15026.440294605112</c:v>
                </c:pt>
                <c:pt idx="5">
                  <c:v>13571.364205986509</c:v>
                </c:pt>
                <c:pt idx="6">
                  <c:v>13271.427125195312</c:v>
                </c:pt>
                <c:pt idx="7">
                  <c:v>10869.596279410018</c:v>
                </c:pt>
                <c:pt idx="8">
                  <c:v>10043.719618105732</c:v>
                </c:pt>
                <c:pt idx="9">
                  <c:v>6520.0030452665815</c:v>
                </c:pt>
                <c:pt idx="10">
                  <c:v>6318.6942008310616</c:v>
                </c:pt>
                <c:pt idx="11">
                  <c:v>5219.0719996356029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002060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0.03514</cdr:x>
      <cdr:y>0.601</cdr:y>
    </cdr:from>
    <cdr:to>
      <cdr:x>0.87141</cdr:x>
      <cdr:y>0.66263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297775" y="2437916"/>
          <a:ext cx="7085516" cy="249981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35F9A-2708-4120-9EE5-895B21BC682D}" type="datetimeFigureOut">
              <a:rPr lang="es-ES" smtClean="0"/>
              <a:t>06/09/2019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A0BFF-752F-4F01-B705-5E9002A6E3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426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89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464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243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5887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D85830-7621-7D48-952C-59B967DDB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62880DE-485E-3B43-984F-790C1EF6C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11C84B3-E2B6-D84B-9EF6-50B23800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A210F25-4CA1-7C4A-9CAF-01F16C76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6F0491E-2174-8944-9536-B9A939FD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276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724485-7972-234A-9FBF-60098BBCD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362DA394-362E-5743-8A28-4BE53251D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C0A43F7-A999-3548-8608-CA2A8BAF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C7CBF47-36CD-2E48-B684-285BC5DB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CCC46FF-17BD-3143-8B1A-E75D5C7F7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418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A7FE60F-E37B-7844-B3CB-257809690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3AFF003-6F84-CD49-883E-7A33B4D7D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F83B7EA-A1A2-2F45-8A76-70FFB444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4A44803-EBDC-1649-AB30-B5D15561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D475F2-6603-5343-A9D4-07D7A7581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121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7DB607-4842-6E49-A2FA-D30679DEF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4875B5F-2EB1-A348-96E2-797047EBF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D02A01B-6782-1A44-A3B5-DC574E81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7C242FB-51D9-B146-ACEA-251FF498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B05E9BF-31D5-314C-B481-30D00DA0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660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C456DE-4974-8343-8AFA-07D5CE67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D373C20F-AD30-DD41-A89A-8240AB122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96D342C-BFAB-D844-9811-46A6EC4A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2B0FD6D-7C4F-9143-B47D-EE88ADBAD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32AB79F-A85D-AD4E-A441-E5B4FAF9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6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BF1A6E-7B3E-514D-9F46-2D714428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4631048-E207-704F-BAD0-6E00449DDC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31734F2-14AB-F644-A4E2-2B1FEF2B4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7B5AF8E-54C6-B041-B5F6-11E13E9F3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030F0CD-36F2-5F4D-9BBA-3C4951CA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A25E3FF-B8DC-8F4E-A9F3-186F08FFD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80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141667-5BDE-7F44-B62B-6EBF1C5E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2E132E2-B5D7-AB48-8E5E-33C5DCF59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6111F94-F641-5B4F-93BD-A1B570971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49C27541-4102-CE49-908C-44ADD3E0E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79239E0A-285E-2040-A0F5-00F8862E4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6C5D735C-B5C9-5047-8227-CB46A1E9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7276DE5E-2207-7648-9B99-FE82F1DF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845C1F9-CECD-9940-B4D0-175DE92D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21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EADE4C-314D-0040-8C8D-576613CC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8C43F21-B2B4-8A4E-9D5C-5B094626A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691F8A66-8C40-0F4D-B902-294380C0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3A355A77-CED0-A44F-91CE-936844A2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670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8E8912DD-FF86-2E4D-BDBF-0F8CAAAD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6381634-8E29-884D-958F-73DF4382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C8BAF5B8-A837-A14F-955C-E988C034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1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390727C-04F0-E340-B1B9-A2B09FD19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866839F-C5C1-6540-A5B6-C55824929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CBE4BA1-4E68-D947-A566-63DF0DFB5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EE4D1B3-C40A-D740-A7A3-93C401B2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9CE2725-2756-FC44-BB46-65ED454D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5C22DFD-4FF5-2A44-90DE-BE4C3DC6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31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0F7A380-4066-B344-906F-267DEF930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CADBBA33-3CFF-144B-9E11-BEF38D138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65B296A-1FDF-874B-877B-24BA337C0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744B6C7-FBDD-174E-B735-CD8FB73E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407B29A-991C-764C-863B-119E7577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318E7AD-8F0F-8748-B467-3E5345919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697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E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956A685-FAFE-DF40-B78C-059C6B76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DA293F9-C5F8-1845-94E0-57E2F55D4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7F29473-971B-2649-A9A8-0C3440FA7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91861-0E3B-DE45-9873-34B0B05CDCE1}" type="datetimeFigureOut">
              <a:rPr lang="es-CO" smtClean="0"/>
              <a:t>06/09/2019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1B3A1EE-0089-534E-A131-AFEFA4CA8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30B4992-C20F-A34E-A822-D6F75FF27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3AC42-840D-8346-B0BE-5DB4F0A37E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055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FAC0B03-4713-9541-9E4B-35DAFADE4736}"/>
              </a:ext>
            </a:extLst>
          </p:cNvPr>
          <p:cNvSpPr txBox="1"/>
          <p:nvPr/>
        </p:nvSpPr>
        <p:spPr>
          <a:xfrm>
            <a:off x="176037" y="4311872"/>
            <a:ext cx="6000361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3200" b="1" dirty="0">
                <a:solidFill>
                  <a:prstClr val="whit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Producto Interno Bruto – PIB </a:t>
            </a:r>
          </a:p>
          <a:p>
            <a:pPr algn="ctr"/>
            <a:r>
              <a:rPr lang="es-CO" sz="3200" b="1" dirty="0" smtClean="0">
                <a:solidFill>
                  <a:prstClr val="whit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 Trimestre 2019</a:t>
            </a:r>
            <a:endParaRPr lang="es-CO" sz="3200" b="1" dirty="0">
              <a:solidFill>
                <a:prstClr val="white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s-CO" dirty="0" smtClean="0">
                <a:solidFill>
                  <a:prstClr val="white"/>
                </a:solidFill>
                <a:latin typeface="Calibri Light" panose="020F0302020204030204"/>
                <a:ea typeface="Calibri" charset="0"/>
                <a:cs typeface="Calibri" charset="0"/>
              </a:rPr>
              <a:t>Oficina Asesora de Planeación y Prospectiva</a:t>
            </a:r>
          </a:p>
          <a:p>
            <a:r>
              <a:rPr lang="es-CO" dirty="0">
                <a:solidFill>
                  <a:prstClr val="white"/>
                </a:solidFill>
                <a:latin typeface="Calibri Light" panose="020F0302020204030204"/>
                <a:ea typeface="Calibri" charset="0"/>
                <a:cs typeface="Calibri" charset="0"/>
              </a:rPr>
              <a:t>Grupo de Información y Estadísticas </a:t>
            </a:r>
            <a:r>
              <a:rPr lang="es-CO" dirty="0" smtClean="0">
                <a:solidFill>
                  <a:prstClr val="white"/>
                </a:solidFill>
                <a:latin typeface="Calibri Light" panose="020F0302020204030204"/>
                <a:ea typeface="Calibri" charset="0"/>
                <a:cs typeface="Calibri" charset="0"/>
              </a:rPr>
              <a:t>Sectoriales</a:t>
            </a:r>
          </a:p>
          <a:p>
            <a:r>
              <a:rPr lang="es-CO" dirty="0" smtClean="0">
                <a:solidFill>
                  <a:prstClr val="white"/>
                </a:solidFill>
                <a:latin typeface="Calibri Light" panose="020F0302020204030204"/>
                <a:ea typeface="Calibri" charset="0"/>
                <a:cs typeface="Calibri" charset="0"/>
              </a:rPr>
              <a:t>15 de Agosto de 2019</a:t>
            </a:r>
            <a:endParaRPr lang="es-CO" dirty="0">
              <a:solidFill>
                <a:prstClr val="white"/>
              </a:solidFill>
              <a:latin typeface="Calibri Light" panose="020F0302020204030204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3">
            <a:extLst>
              <a:ext uri="{FF2B5EF4-FFF2-40B4-BE49-F238E27FC236}">
                <a16:creationId xmlns:a16="http://schemas.microsoft.com/office/drawing/2014/main" xmlns="" id="{499C889B-3ED3-B940-BBCA-89F290794C78}"/>
              </a:ext>
            </a:extLst>
          </p:cNvPr>
          <p:cNvSpPr txBox="1"/>
          <p:nvPr/>
        </p:nvSpPr>
        <p:spPr>
          <a:xfrm>
            <a:off x="4501878" y="244226"/>
            <a:ext cx="318824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300" b="1" dirty="0">
                <a:solidFill>
                  <a:srgbClr val="395F9B"/>
                </a:solidFill>
              </a:rPr>
              <a:t>Ministerio de Agricultura y Desarrollo Rural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39859359-D35B-3B4A-9B7A-4F41EF0AFBA5}"/>
              </a:ext>
            </a:extLst>
          </p:cNvPr>
          <p:cNvSpPr txBox="1"/>
          <p:nvPr/>
        </p:nvSpPr>
        <p:spPr>
          <a:xfrm>
            <a:off x="777877" y="667181"/>
            <a:ext cx="106362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2400" dirty="0">
                <a:solidFill>
                  <a:srgbClr val="395F9B"/>
                </a:solidFill>
                <a:latin typeface="Work Sans Medium" pitchFamily="2" charset="77"/>
              </a:rPr>
              <a:t>PRODUCTO INTERNO BRUTO POR RAMAS DE ACTIVIDAD ECONOMICA</a:t>
            </a:r>
          </a:p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Tasa de Crecimiento II Trimestre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2018-2019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92742" y="5479412"/>
            <a:ext cx="11807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Producto Interno Bruto – PIB, en su serie original, creció 3,0% en el segundo trimestre de 2019, con respecto al mismo periodo de 2018. Por su parte el sector </a:t>
            </a: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Agropecuario Silvícola y </a:t>
            </a: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Pesquero, presentó un crecimiento de 1,5% para el  mismo periodo de análisis.</a:t>
            </a:r>
            <a:endParaRPr lang="es-CO" sz="24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92252" y="663121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</a:t>
            </a:r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DANE. Cálculos </a:t>
            </a: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MADR</a:t>
            </a:r>
            <a:endParaRPr lang="es-CO" sz="8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273175"/>
              </p:ext>
            </p:extLst>
          </p:nvPr>
        </p:nvGraphicFramePr>
        <p:xfrm>
          <a:off x="1556427" y="1585609"/>
          <a:ext cx="8472790" cy="405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222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39859359-D35B-3B4A-9B7A-4F41EF0AFBA5}"/>
              </a:ext>
            </a:extLst>
          </p:cNvPr>
          <p:cNvSpPr txBox="1"/>
          <p:nvPr/>
        </p:nvSpPr>
        <p:spPr>
          <a:xfrm>
            <a:off x="923526" y="609916"/>
            <a:ext cx="93746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Valor Agregado </a:t>
            </a:r>
            <a:r>
              <a:rPr lang="es-CO" sz="2400" dirty="0">
                <a:solidFill>
                  <a:srgbClr val="395F9B"/>
                </a:solidFill>
                <a:latin typeface="Work Sans Medium" pitchFamily="2" charset="77"/>
              </a:rPr>
              <a:t>del Sector Agropecuario Silvícola y </a:t>
            </a:r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Pesquero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  <a:p>
            <a:pPr algn="ctr"/>
            <a:r>
              <a:rPr lang="es-CO" sz="2400" dirty="0">
                <a:solidFill>
                  <a:srgbClr val="395F9B"/>
                </a:solidFill>
                <a:latin typeface="Work Sans Medium" pitchFamily="2" charset="77"/>
              </a:rPr>
              <a:t>Tasa de Crecimiento </a:t>
            </a:r>
            <a:endParaRPr lang="es-CO" sz="2400" dirty="0" smtClean="0">
              <a:solidFill>
                <a:srgbClr val="395F9B"/>
              </a:solidFill>
              <a:latin typeface="Work Sans Medium" pitchFamily="2" charset="77"/>
            </a:endParaRPr>
          </a:p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II Trimestre 2018-2019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</p:txBody>
      </p:sp>
      <p:sp>
        <p:nvSpPr>
          <p:cNvPr id="11" name="CuadroTexto 13">
            <a:extLst>
              <a:ext uri="{FF2B5EF4-FFF2-40B4-BE49-F238E27FC236}">
                <a16:creationId xmlns:a16="http://schemas.microsoft.com/office/drawing/2014/main" xmlns="" id="{499C889B-3ED3-B940-BBCA-89F290794C78}"/>
              </a:ext>
            </a:extLst>
          </p:cNvPr>
          <p:cNvSpPr txBox="1"/>
          <p:nvPr/>
        </p:nvSpPr>
        <p:spPr>
          <a:xfrm>
            <a:off x="4501878" y="244226"/>
            <a:ext cx="318824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300" b="1" dirty="0">
                <a:solidFill>
                  <a:srgbClr val="395F9B"/>
                </a:solidFill>
              </a:rPr>
              <a:t>Ministerio de Agricultura y Desarrollo Rural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67773" y="5198025"/>
            <a:ext cx="11807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variación del Valor Agregado del sector en  1,5%, se explica por el crecimiento de la pesca y acuicultura (16,9%), la silvicultura y extracción de madera (3,0%) y los cultivos agrícolas (1,4%).  Por otro lado la ganadería presentó una disminución de 0,3%.</a:t>
            </a:r>
            <a:endParaRPr lang="es-CO" sz="24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92252" y="663121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</a:t>
            </a:r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DANE. Cálculos </a:t>
            </a: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MADR</a:t>
            </a:r>
            <a:endParaRPr lang="es-CO" sz="8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89570"/>
              </p:ext>
            </p:extLst>
          </p:nvPr>
        </p:nvGraphicFramePr>
        <p:xfrm>
          <a:off x="2290354" y="1692947"/>
          <a:ext cx="7611292" cy="3472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63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3">
            <a:extLst>
              <a:ext uri="{FF2B5EF4-FFF2-40B4-BE49-F238E27FC236}">
                <a16:creationId xmlns:a16="http://schemas.microsoft.com/office/drawing/2014/main" xmlns="" id="{499C889B-3ED3-B940-BBCA-89F290794C78}"/>
              </a:ext>
            </a:extLst>
          </p:cNvPr>
          <p:cNvSpPr txBox="1"/>
          <p:nvPr/>
        </p:nvSpPr>
        <p:spPr>
          <a:xfrm>
            <a:off x="4501878" y="244226"/>
            <a:ext cx="318824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300" b="1" dirty="0">
                <a:solidFill>
                  <a:srgbClr val="395F9B"/>
                </a:solidFill>
              </a:rPr>
              <a:t>Ministerio de Agricultura y Desarrollo Rural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67773" y="5293824"/>
            <a:ext cx="11807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segundo trimestre de 2019, la variación del Valor Agregado del sector </a:t>
            </a: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Agropecuario Silvícola y </a:t>
            </a: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Pesquero (1,5%) se ubicó 1,5 puntos porcentuales  por debajo del PIB Total (3,0%) y fue 3,9 puntos porcentuales menor a la variación del segundo trimestre de 2018 (5,4%).</a:t>
            </a:r>
            <a:endParaRPr lang="es-CO" sz="24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39859359-D35B-3B4A-9B7A-4F41EF0AFBA5}"/>
              </a:ext>
            </a:extLst>
          </p:cNvPr>
          <p:cNvSpPr txBox="1"/>
          <p:nvPr/>
        </p:nvSpPr>
        <p:spPr>
          <a:xfrm>
            <a:off x="97276" y="685610"/>
            <a:ext cx="11507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Variación (%) del PIB y del Valor Agregado del </a:t>
            </a:r>
            <a:r>
              <a:rPr lang="es-CO" sz="2400" dirty="0">
                <a:solidFill>
                  <a:srgbClr val="395F9B"/>
                </a:solidFill>
                <a:latin typeface="Work Sans Medium" pitchFamily="2" charset="77"/>
              </a:rPr>
              <a:t>Sector Agropecuario Silvícola y </a:t>
            </a:r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Pesquero II Trimestre 2006-2019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92252" y="663121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</a:t>
            </a:r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DANE. Cálculos </a:t>
            </a: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MADR</a:t>
            </a:r>
            <a:endParaRPr lang="es-CO" sz="8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630120"/>
              </p:ext>
            </p:extLst>
          </p:nvPr>
        </p:nvGraphicFramePr>
        <p:xfrm>
          <a:off x="1089498" y="1525426"/>
          <a:ext cx="8842442" cy="3777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15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3">
            <a:extLst>
              <a:ext uri="{FF2B5EF4-FFF2-40B4-BE49-F238E27FC236}">
                <a16:creationId xmlns:a16="http://schemas.microsoft.com/office/drawing/2014/main" xmlns="" id="{499C889B-3ED3-B940-BBCA-89F290794C78}"/>
              </a:ext>
            </a:extLst>
          </p:cNvPr>
          <p:cNvSpPr txBox="1"/>
          <p:nvPr/>
        </p:nvSpPr>
        <p:spPr>
          <a:xfrm>
            <a:off x="4501878" y="244226"/>
            <a:ext cx="318824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300" b="1" dirty="0">
                <a:solidFill>
                  <a:srgbClr val="395F9B"/>
                </a:solidFill>
              </a:rPr>
              <a:t>Ministerio de Agricultura y Desarrollo Rural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39859359-D35B-3B4A-9B7A-4F41EF0AFBA5}"/>
              </a:ext>
            </a:extLst>
          </p:cNvPr>
          <p:cNvSpPr txBox="1"/>
          <p:nvPr/>
        </p:nvSpPr>
        <p:spPr>
          <a:xfrm>
            <a:off x="97276" y="685610"/>
            <a:ext cx="11507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Participación Porcentual del Valor Agregado por Actividad Económica</a:t>
            </a:r>
          </a:p>
          <a:p>
            <a:pPr algn="ctr"/>
            <a:r>
              <a:rPr lang="es-CO" sz="2400" dirty="0" smtClean="0">
                <a:solidFill>
                  <a:srgbClr val="395F9B"/>
                </a:solidFill>
                <a:latin typeface="Work Sans Medium" pitchFamily="2" charset="77"/>
              </a:rPr>
              <a:t>II Trimestre de 2019</a:t>
            </a:r>
            <a:endParaRPr lang="es-CO" sz="2400" dirty="0">
              <a:solidFill>
                <a:srgbClr val="395F9B"/>
              </a:solidFill>
              <a:latin typeface="Work Sans Medium" pitchFamily="2" charset="77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92249" y="5561872"/>
            <a:ext cx="11807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Sector Agropecuario Silvícola y Pesquero, </a:t>
            </a: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participó en el segundo trimestre de 2019 con el  6,83% en el valor agregado de la economía, </a:t>
            </a: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ocupando el </a:t>
            </a: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séptimo </a:t>
            </a: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lugar de las </a:t>
            </a:r>
            <a:r>
              <a:rPr lang="es-CO" sz="24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doce </a:t>
            </a:r>
            <a:r>
              <a:rPr lang="es-CO" sz="24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ramas de actividad económica.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92252" y="663121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</a:t>
            </a:r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 DANE. Cálculos </a:t>
            </a:r>
            <a:r>
              <a:rPr lang="es-CO" sz="800" dirty="0" smtClean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MADR</a:t>
            </a:r>
            <a:endParaRPr lang="es-CO" sz="800" dirty="0">
              <a:solidFill>
                <a:srgbClr val="395F9B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760447"/>
              </p:ext>
            </p:extLst>
          </p:nvPr>
        </p:nvGraphicFramePr>
        <p:xfrm>
          <a:off x="1125417" y="1438786"/>
          <a:ext cx="8796796" cy="4474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217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8DE30D880675F48BC4B71A4C0836585" ma:contentTypeVersion="0" ma:contentTypeDescription="Crear nuevo documento." ma:contentTypeScope="" ma:versionID="bb478a6795e9f1929bd1d10e081dbbd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f6edc329ff236629c56e3b879b320d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8DF1C4-956D-4A9B-9409-F4AEB1E8C0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483AF1-9BD6-4348-B465-CB20E11F8D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93914C5-8D19-4656-8A49-E1D0735CE648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326</Words>
  <Application>Microsoft Office PowerPoint</Application>
  <PresentationFormat>Panorámica</PresentationFormat>
  <Paragraphs>30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Work Sans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Andrés Núñez</dc:creator>
  <cp:lastModifiedBy>Martha Liliana Florez Peñaranda</cp:lastModifiedBy>
  <cp:revision>139</cp:revision>
  <dcterms:created xsi:type="dcterms:W3CDTF">2018-11-26T15:23:54Z</dcterms:created>
  <dcterms:modified xsi:type="dcterms:W3CDTF">2019-09-06T15:45:14Z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0x01010078DE30D880675F48BC4B71A4C0836585</vt:lpwstr>
  </property>
</Properties>
</file>